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6" r:id="rId2"/>
    <p:sldId id="256" r:id="rId3"/>
    <p:sldId id="257" r:id="rId4"/>
    <p:sldId id="259" r:id="rId5"/>
    <p:sldId id="261" r:id="rId6"/>
    <p:sldId id="263" r:id="rId7"/>
    <p:sldId id="262" r:id="rId8"/>
    <p:sldId id="264" r:id="rId9"/>
    <p:sldId id="268" r:id="rId10"/>
    <p:sldId id="265" r:id="rId11"/>
    <p:sldId id="267" r:id="rId12"/>
    <p:sldId id="258" r:id="rId13"/>
    <p:sldId id="269" r:id="rId14"/>
    <p:sldId id="260"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CC66"/>
    <a:srgbClr val="990099"/>
    <a:srgbClr val="CC0099"/>
    <a:srgbClr val="FE9202"/>
    <a:srgbClr val="6C1A00"/>
    <a:srgbClr val="00AACC"/>
    <a:srgbClr val="5EEC3C"/>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54" y="3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4B838-77B8-4D9C-9F16-E870927FFB05}"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2ADFB-88BE-46A0-B9C5-7224CFA19212}" type="slidenum">
              <a:rPr lang="en-US" smtClean="0"/>
              <a:t>‹#›</a:t>
            </a:fld>
            <a:endParaRPr lang="en-US"/>
          </a:p>
        </p:txBody>
      </p:sp>
    </p:spTree>
    <p:extLst>
      <p:ext uri="{BB962C8B-B14F-4D97-AF65-F5344CB8AC3E}">
        <p14:creationId xmlns:p14="http://schemas.microsoft.com/office/powerpoint/2010/main" val="19816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14</a:t>
            </a:fld>
            <a:endParaRPr lang="en-US"/>
          </a:p>
        </p:txBody>
      </p:sp>
    </p:spTree>
    <p:extLst>
      <p:ext uri="{BB962C8B-B14F-4D97-AF65-F5344CB8AC3E}">
        <p14:creationId xmlns:p14="http://schemas.microsoft.com/office/powerpoint/2010/main" val="2125355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1502815"/>
            <a:ext cx="7635250" cy="137434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48965" y="2877160"/>
            <a:ext cx="7940481" cy="610820"/>
          </a:xfrm>
        </p:spPr>
        <p:txBody>
          <a:bodyPr>
            <a:normAutofit/>
          </a:bodyPr>
          <a:lstStyle>
            <a:lvl1pPr marL="0" indent="0" algn="l">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732C07BF-EE21-4A2C-9F9A-A3A262FB6EA6}"/>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51031413-0454-43C4-AF3A-48325B503D5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30"/>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664917"/>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6566315" cy="572644"/>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4" y="1044700"/>
            <a:ext cx="656631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7940659" cy="76352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481109"/>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60930"/>
            <a:ext cx="4040188"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481109"/>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60930"/>
            <a:ext cx="4041775"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2/15/2023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firefighterinterviews.com/wp-content/uploads/2016/01/1ebb32c-e1477346093662.pn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289F-0DB0-E488-06ED-997A69084E36}"/>
              </a:ext>
            </a:extLst>
          </p:cNvPr>
          <p:cNvSpPr>
            <a:spLocks noGrp="1"/>
          </p:cNvSpPr>
          <p:nvPr>
            <p:ph type="ctrTitle"/>
          </p:nvPr>
        </p:nvSpPr>
        <p:spPr>
          <a:xfrm>
            <a:off x="143555" y="1197405"/>
            <a:ext cx="7940482" cy="2748690"/>
          </a:xfrm>
        </p:spPr>
        <p:txBody>
          <a:bodyPr>
            <a:normAutofit fontScale="90000"/>
          </a:bodyPr>
          <a:lstStyle/>
          <a:p>
            <a:r>
              <a:rPr lang="en-US" b="1" dirty="0">
                <a:solidFill>
                  <a:schemeClr val="accent3">
                    <a:lumMod val="75000"/>
                  </a:schemeClr>
                </a:solidFill>
              </a:rPr>
              <a:t>A little about me and my experience/ qualifications</a:t>
            </a:r>
            <a:br>
              <a:rPr lang="en-US" sz="2200" dirty="0"/>
            </a:br>
            <a:br>
              <a:rPr lang="en-US" sz="2200" dirty="0"/>
            </a:br>
            <a:r>
              <a:rPr lang="en-US" sz="2200" dirty="0"/>
              <a:t>Teach in the Pre-Service Firefighter Program – career prep- 20 years</a:t>
            </a:r>
            <a:br>
              <a:rPr lang="en-US" sz="2200" dirty="0"/>
            </a:br>
            <a:r>
              <a:rPr lang="en-US" sz="2200" dirty="0"/>
              <a:t>Conducting Mock Interviews/</a:t>
            </a:r>
            <a:r>
              <a:rPr lang="en-US" sz="2200" dirty="0" err="1"/>
              <a:t>Critques</a:t>
            </a:r>
            <a:r>
              <a:rPr lang="en-US" sz="2200" dirty="0"/>
              <a:t> for over 20 years – First in Canada</a:t>
            </a:r>
            <a:br>
              <a:rPr lang="en-US" sz="2200" dirty="0"/>
            </a:br>
            <a:r>
              <a:rPr lang="en-US" sz="2200" dirty="0"/>
              <a:t>FirefighterInterviews.com</a:t>
            </a:r>
            <a:br>
              <a:rPr lang="en-US" sz="2200" dirty="0"/>
            </a:br>
            <a:r>
              <a:rPr lang="en-CA" sz="2200" dirty="0"/>
              <a:t>Co-authored The Study Guide for the Firefighter Interview</a:t>
            </a:r>
            <a:br>
              <a:rPr lang="en-CA" sz="2200" dirty="0"/>
            </a:br>
            <a:r>
              <a:rPr lang="en-CA" sz="2200" dirty="0"/>
              <a:t>Wrote monthly articles for FireHall.com</a:t>
            </a:r>
            <a:br>
              <a:rPr lang="en-CA" sz="2200" dirty="0"/>
            </a:br>
            <a:r>
              <a:rPr lang="en-CA" sz="2200" dirty="0"/>
              <a:t>Attended  the firefighter career expo and hosted and ran the mock interview sessions – many years</a:t>
            </a:r>
            <a:br>
              <a:rPr lang="en-US" dirty="0"/>
            </a:br>
            <a:br>
              <a:rPr lang="en-US" dirty="0"/>
            </a:br>
            <a:endParaRPr lang="en-CA" dirty="0"/>
          </a:p>
        </p:txBody>
      </p:sp>
      <p:sp>
        <p:nvSpPr>
          <p:cNvPr id="3" name="Subtitle 2">
            <a:extLst>
              <a:ext uri="{FF2B5EF4-FFF2-40B4-BE49-F238E27FC236}">
                <a16:creationId xmlns:a16="http://schemas.microsoft.com/office/drawing/2014/main" id="{BDCEBEEA-1A79-5830-F5FD-EED619F8F29B}"/>
              </a:ext>
            </a:extLst>
          </p:cNvPr>
          <p:cNvSpPr>
            <a:spLocks noGrp="1"/>
          </p:cNvSpPr>
          <p:nvPr>
            <p:ph type="subTitle" idx="1"/>
          </p:nvPr>
        </p:nvSpPr>
        <p:spPr/>
        <p:txBody>
          <a:bodyPr>
            <a:normAutofit/>
          </a:bodyPr>
          <a:lstStyle/>
          <a:p>
            <a:endParaRPr lang="en-CA" dirty="0"/>
          </a:p>
        </p:txBody>
      </p:sp>
    </p:spTree>
    <p:extLst>
      <p:ext uri="{BB962C8B-B14F-4D97-AF65-F5344CB8AC3E}">
        <p14:creationId xmlns:p14="http://schemas.microsoft.com/office/powerpoint/2010/main" val="2941366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lumMod val="50000"/>
                  </a:schemeClr>
                </a:solidFill>
              </a:rPr>
              <a:t>How to prepare for </a:t>
            </a:r>
            <a:r>
              <a:rPr lang="en-US" dirty="0" err="1">
                <a:solidFill>
                  <a:schemeClr val="bg1">
                    <a:lumMod val="50000"/>
                  </a:schemeClr>
                </a:solidFill>
              </a:rPr>
              <a:t>behavioural</a:t>
            </a:r>
            <a:r>
              <a:rPr lang="en-US" dirty="0">
                <a:solidFill>
                  <a:schemeClr val="bg1">
                    <a:lumMod val="50000"/>
                  </a:schemeClr>
                </a:solidFill>
              </a:rPr>
              <a:t> questions</a:t>
            </a:r>
          </a:p>
        </p:txBody>
      </p:sp>
      <p:sp>
        <p:nvSpPr>
          <p:cNvPr id="3" name="Content Placeholder 2"/>
          <p:cNvSpPr>
            <a:spLocks noGrp="1"/>
          </p:cNvSpPr>
          <p:nvPr>
            <p:ph idx="1"/>
          </p:nvPr>
        </p:nvSpPr>
        <p:spPr/>
        <p:txBody>
          <a:bodyPr>
            <a:normAutofit/>
          </a:bodyPr>
          <a:lstStyle/>
          <a:p>
            <a:r>
              <a:rPr lang="en-US" dirty="0"/>
              <a:t>Use different parts of your resume to sell yourself</a:t>
            </a:r>
          </a:p>
          <a:p>
            <a:r>
              <a:rPr lang="en-US" dirty="0"/>
              <a:t>Know the competency, skill or trait (DEF)</a:t>
            </a:r>
          </a:p>
          <a:p>
            <a:r>
              <a:rPr lang="en-US" dirty="0"/>
              <a:t>Write out your answer – use the </a:t>
            </a:r>
            <a:r>
              <a:rPr lang="en-US" dirty="0" err="1"/>
              <a:t>behavioural</a:t>
            </a:r>
            <a:r>
              <a:rPr lang="en-US" dirty="0"/>
              <a:t> based worksheet</a:t>
            </a:r>
          </a:p>
          <a:p>
            <a:r>
              <a:rPr lang="en-US" dirty="0"/>
              <a:t>Have a book for brainstorming stories</a:t>
            </a:r>
          </a:p>
          <a:p>
            <a:r>
              <a:rPr lang="en-US" dirty="0"/>
              <a:t>Use your phone to record (folders/ play lists)</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067446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0"/>
            <a:ext cx="8246071" cy="1006524"/>
          </a:xfrm>
        </p:spPr>
        <p:txBody>
          <a:bodyPr>
            <a:normAutofit/>
          </a:bodyPr>
          <a:lstStyle/>
          <a:p>
            <a:pPr algn="ctr"/>
            <a:r>
              <a:rPr lang="en-US" dirty="0"/>
              <a:t>Top 10 </a:t>
            </a:r>
            <a:r>
              <a:rPr lang="en-US" dirty="0" err="1"/>
              <a:t>Behavioural</a:t>
            </a:r>
            <a:r>
              <a:rPr lang="en-US" dirty="0"/>
              <a:t> Competencies</a:t>
            </a:r>
          </a:p>
        </p:txBody>
      </p:sp>
      <p:sp>
        <p:nvSpPr>
          <p:cNvPr id="5" name="Content Placeholder 4"/>
          <p:cNvSpPr>
            <a:spLocks noGrp="1"/>
          </p:cNvSpPr>
          <p:nvPr>
            <p:ph idx="1"/>
          </p:nvPr>
        </p:nvSpPr>
        <p:spPr>
          <a:xfrm>
            <a:off x="465191" y="1044700"/>
            <a:ext cx="6566315" cy="3970330"/>
          </a:xfrm>
        </p:spPr>
        <p:txBody>
          <a:bodyPr>
            <a:normAutofit fontScale="47500" lnSpcReduction="20000"/>
          </a:bodyPr>
          <a:lstStyle/>
          <a:p>
            <a:pPr>
              <a:buFont typeface="+mj-lt"/>
              <a:buAutoNum type="arabicPeriod"/>
            </a:pPr>
            <a:r>
              <a:rPr lang="en-US" sz="2900" b="1" i="1" dirty="0"/>
              <a:t>Diversity - </a:t>
            </a:r>
            <a:r>
              <a:rPr lang="en-US" sz="2900" dirty="0"/>
              <a:t>Describe a time when you were faced in dealing with someone from a diverse background. Tell us a time when you </a:t>
            </a:r>
            <a:r>
              <a:rPr lang="en-US" sz="2900"/>
              <a:t>promoted diversity.</a:t>
            </a:r>
            <a:endParaRPr lang="en-US" sz="2900" dirty="0"/>
          </a:p>
          <a:p>
            <a:pPr>
              <a:buFont typeface="+mj-lt"/>
              <a:buAutoNum type="arabicPeriod"/>
            </a:pPr>
            <a:r>
              <a:rPr lang="en-US" sz="2900" b="1" i="1" dirty="0"/>
              <a:t>Stress Management</a:t>
            </a:r>
            <a:r>
              <a:rPr lang="en-US" sz="2900" dirty="0"/>
              <a:t> - Tell us a time when you were involved in a stressful situation and how did you cope with it?</a:t>
            </a:r>
          </a:p>
          <a:p>
            <a:pPr>
              <a:buFont typeface="+mj-lt"/>
              <a:buAutoNum type="arabicPeriod"/>
            </a:pPr>
            <a:r>
              <a:rPr lang="en-US" sz="2900" b="1" i="1" dirty="0"/>
              <a:t>Teamwork</a:t>
            </a:r>
            <a:r>
              <a:rPr lang="en-US" sz="2900" dirty="0"/>
              <a:t>- Tell us a time you were involved in a team that was not functioning very well?</a:t>
            </a:r>
          </a:p>
          <a:p>
            <a:pPr>
              <a:buFont typeface="+mj-lt"/>
              <a:buAutoNum type="arabicPeriod"/>
            </a:pPr>
            <a:r>
              <a:rPr lang="en-US" sz="2900" b="1" i="1" dirty="0"/>
              <a:t>Conflict resolution</a:t>
            </a:r>
            <a:r>
              <a:rPr lang="en-US" sz="2900" dirty="0"/>
              <a:t> - Tell us a time when you were involved in a conflict with a fellow team member or co-worker and how did you cope with it?</a:t>
            </a:r>
          </a:p>
          <a:p>
            <a:pPr>
              <a:buFont typeface="+mj-lt"/>
              <a:buAutoNum type="arabicPeriod"/>
            </a:pPr>
            <a:r>
              <a:rPr lang="en-US" sz="2900" b="1" i="1" dirty="0"/>
              <a:t>Customer Service </a:t>
            </a:r>
            <a:r>
              <a:rPr lang="en-US" sz="2900" dirty="0"/>
              <a:t>- Describe a time when you have given superior customer service.</a:t>
            </a:r>
          </a:p>
          <a:p>
            <a:pPr>
              <a:buFont typeface="+mj-lt"/>
              <a:buAutoNum type="arabicPeriod"/>
            </a:pPr>
            <a:r>
              <a:rPr lang="en-US" sz="2900" b="1" i="1" dirty="0"/>
              <a:t>Character – </a:t>
            </a:r>
            <a:r>
              <a:rPr lang="en-US" sz="2900" dirty="0"/>
              <a:t>Can you tell us a time your morals were challenged?</a:t>
            </a:r>
          </a:p>
          <a:p>
            <a:pPr>
              <a:buFont typeface="+mj-lt"/>
              <a:buAutoNum type="arabicPeriod"/>
            </a:pPr>
            <a:r>
              <a:rPr lang="en-US" sz="2900" b="1" i="1" dirty="0"/>
              <a:t>Weakness/negative/Mistake -  </a:t>
            </a:r>
            <a:r>
              <a:rPr lang="en-US" sz="2900" dirty="0"/>
              <a:t>Tell us about a time you failed at something and what did you do to improve yourself?</a:t>
            </a:r>
          </a:p>
          <a:p>
            <a:pPr>
              <a:buFont typeface="+mj-lt"/>
              <a:buAutoNum type="arabicPeriod"/>
            </a:pPr>
            <a:r>
              <a:rPr lang="en-US" sz="2900" b="1" i="1" dirty="0"/>
              <a:t>Decision making -</a:t>
            </a:r>
            <a:r>
              <a:rPr lang="en-US" sz="2900" dirty="0"/>
              <a:t> Tell us about a difficult decision you had to make and how you made it.</a:t>
            </a:r>
          </a:p>
          <a:p>
            <a:pPr>
              <a:buFont typeface="+mj-lt"/>
              <a:buAutoNum type="arabicPeriod"/>
            </a:pPr>
            <a:r>
              <a:rPr lang="en-US" sz="2900" b="1" i="1" dirty="0"/>
              <a:t>Communication- </a:t>
            </a:r>
            <a:r>
              <a:rPr lang="en-US" sz="2900" dirty="0"/>
              <a:t>Tell us about a time that you had to relay important information in an emergency situation.</a:t>
            </a:r>
          </a:p>
          <a:p>
            <a:pPr>
              <a:buFont typeface="+mj-lt"/>
              <a:buAutoNum type="arabicPeriod"/>
            </a:pPr>
            <a:r>
              <a:rPr lang="en-US" sz="2900" b="1" dirty="0"/>
              <a:t>Difficult or Irate</a:t>
            </a:r>
            <a:r>
              <a:rPr lang="en-US" sz="2900" dirty="0"/>
              <a:t> - Tell us a time when you were faced with a difficult person.</a:t>
            </a:r>
          </a:p>
          <a:p>
            <a:pPr>
              <a:lnSpc>
                <a:spcPct val="90000"/>
              </a:lnSpc>
              <a:buFont typeface="Times" pitchFamily="18" charset="0"/>
              <a:buChar char="•"/>
            </a:pPr>
            <a:endParaRPr lang="en-US" dirty="0"/>
          </a:p>
          <a:p>
            <a:endParaRPr lang="en-US" dirty="0"/>
          </a:p>
        </p:txBody>
      </p:sp>
    </p:spTree>
    <p:extLst>
      <p:ext uri="{BB962C8B-B14F-4D97-AF65-F5344CB8AC3E}">
        <p14:creationId xmlns:p14="http://schemas.microsoft.com/office/powerpoint/2010/main" val="4063526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Firefighter competencies/skills</a:t>
            </a:r>
          </a:p>
        </p:txBody>
      </p:sp>
      <p:sp>
        <p:nvSpPr>
          <p:cNvPr id="5" name="Text Placeholder 4"/>
          <p:cNvSpPr>
            <a:spLocks noGrp="1"/>
          </p:cNvSpPr>
          <p:nvPr>
            <p:ph type="body" idx="1"/>
          </p:nvPr>
        </p:nvSpPr>
        <p:spPr>
          <a:xfrm>
            <a:off x="536879" y="1481109"/>
            <a:ext cx="7940658" cy="479822"/>
          </a:xfrm>
        </p:spPr>
        <p:txBody>
          <a:bodyPr/>
          <a:lstStyle/>
          <a:p>
            <a:r>
              <a:rPr lang="en-US" dirty="0"/>
              <a:t>Example of Firefighter Competencies</a:t>
            </a:r>
          </a:p>
          <a:p>
            <a:endParaRPr lang="en-US" dirty="0"/>
          </a:p>
        </p:txBody>
      </p:sp>
      <p:sp>
        <p:nvSpPr>
          <p:cNvPr id="6" name="Content Placeholder 5"/>
          <p:cNvSpPr>
            <a:spLocks noGrp="1"/>
          </p:cNvSpPr>
          <p:nvPr>
            <p:ph sz="half" idx="2"/>
          </p:nvPr>
        </p:nvSpPr>
        <p:spPr>
          <a:xfrm>
            <a:off x="536879" y="1960930"/>
            <a:ext cx="4040188" cy="3054100"/>
          </a:xfrm>
        </p:spPr>
        <p:txBody>
          <a:bodyPr>
            <a:normAutofit fontScale="70000" lnSpcReduction="20000"/>
          </a:bodyPr>
          <a:lstStyle/>
          <a:p>
            <a:r>
              <a:rPr lang="en-US" dirty="0"/>
              <a:t>Characteristic Traits</a:t>
            </a:r>
          </a:p>
          <a:p>
            <a:r>
              <a:rPr lang="en-US" dirty="0"/>
              <a:t>Diversity</a:t>
            </a:r>
          </a:p>
          <a:p>
            <a:r>
              <a:rPr lang="en-US" dirty="0"/>
              <a:t>Conflict</a:t>
            </a:r>
          </a:p>
          <a:p>
            <a:r>
              <a:rPr lang="en-US" dirty="0"/>
              <a:t>Stress</a:t>
            </a:r>
          </a:p>
          <a:p>
            <a:r>
              <a:rPr lang="en-US" dirty="0"/>
              <a:t>Teamwork</a:t>
            </a:r>
          </a:p>
          <a:p>
            <a:r>
              <a:rPr lang="en-US" dirty="0"/>
              <a:t>Mistake</a:t>
            </a:r>
          </a:p>
          <a:p>
            <a:r>
              <a:rPr lang="en-US" dirty="0"/>
              <a:t>Tolerance of Ambiguity</a:t>
            </a:r>
          </a:p>
          <a:p>
            <a:r>
              <a:rPr lang="en-US" dirty="0"/>
              <a:t>Adaptability</a:t>
            </a:r>
          </a:p>
          <a:p>
            <a:r>
              <a:rPr lang="en-US" dirty="0"/>
              <a:t>Customer Service</a:t>
            </a:r>
          </a:p>
          <a:p>
            <a:endParaRPr lang="en-US" dirty="0"/>
          </a:p>
          <a:p>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a:t>Communication</a:t>
            </a:r>
          </a:p>
          <a:p>
            <a:r>
              <a:rPr lang="en-US" dirty="0"/>
              <a:t>Decisiveness</a:t>
            </a:r>
          </a:p>
          <a:p>
            <a:r>
              <a:rPr lang="en-US" dirty="0"/>
              <a:t>Attention to Detail</a:t>
            </a:r>
          </a:p>
          <a:p>
            <a:r>
              <a:rPr lang="en-US" dirty="0"/>
              <a:t>Assertiveness</a:t>
            </a:r>
          </a:p>
          <a:p>
            <a:r>
              <a:rPr lang="en-US" dirty="0"/>
              <a:t>Safety</a:t>
            </a:r>
          </a:p>
          <a:p>
            <a:r>
              <a:rPr lang="en-US" dirty="0"/>
              <a:t>Leadership</a:t>
            </a:r>
          </a:p>
          <a:p>
            <a:r>
              <a:rPr lang="en-US" dirty="0"/>
              <a:t>Decision Making</a:t>
            </a:r>
          </a:p>
          <a:p>
            <a:r>
              <a:rPr lang="en-US" dirty="0"/>
              <a:t>Initiative</a:t>
            </a:r>
          </a:p>
        </p:txBody>
      </p:sp>
    </p:spTree>
    <p:extLst>
      <p:ext uri="{BB962C8B-B14F-4D97-AF65-F5344CB8AC3E}">
        <p14:creationId xmlns:p14="http://schemas.microsoft.com/office/powerpoint/2010/main" val="417078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0"/>
            <a:ext cx="8246071" cy="1006524"/>
          </a:xfrm>
        </p:spPr>
        <p:txBody>
          <a:bodyPr>
            <a:normAutofit/>
          </a:bodyPr>
          <a:lstStyle/>
          <a:p>
            <a:pPr algn="ctr"/>
            <a:r>
              <a:rPr lang="en-US" dirty="0"/>
              <a:t>Example/ Questions</a:t>
            </a:r>
          </a:p>
        </p:txBody>
      </p:sp>
      <p:sp>
        <p:nvSpPr>
          <p:cNvPr id="5" name="Content Placeholder 4"/>
          <p:cNvSpPr>
            <a:spLocks noGrp="1"/>
          </p:cNvSpPr>
          <p:nvPr>
            <p:ph idx="1"/>
          </p:nvPr>
        </p:nvSpPr>
        <p:spPr>
          <a:xfrm>
            <a:off x="465191" y="1044700"/>
            <a:ext cx="6566315" cy="3970330"/>
          </a:xfrm>
        </p:spPr>
        <p:txBody>
          <a:bodyPr>
            <a:normAutofit/>
          </a:bodyPr>
          <a:lstStyle/>
          <a:p>
            <a:pPr>
              <a:lnSpc>
                <a:spcPct val="90000"/>
              </a:lnSpc>
              <a:buFont typeface="Times" pitchFamily="18" charset="0"/>
              <a:buChar char="•"/>
            </a:pPr>
            <a:r>
              <a:rPr lang="en-US" dirty="0"/>
              <a:t>Example – Stress</a:t>
            </a:r>
          </a:p>
          <a:p>
            <a:pPr>
              <a:lnSpc>
                <a:spcPct val="90000"/>
              </a:lnSpc>
              <a:buFont typeface="Times" pitchFamily="18" charset="0"/>
              <a:buChar char="•"/>
            </a:pPr>
            <a:r>
              <a:rPr lang="en-US" dirty="0"/>
              <a:t>Any Questions? </a:t>
            </a:r>
          </a:p>
          <a:p>
            <a:endParaRPr lang="en-US" dirty="0"/>
          </a:p>
        </p:txBody>
      </p:sp>
    </p:spTree>
    <p:extLst>
      <p:ext uri="{BB962C8B-B14F-4D97-AF65-F5344CB8AC3E}">
        <p14:creationId xmlns:p14="http://schemas.microsoft.com/office/powerpoint/2010/main" val="1264245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websites\free-power-point-templates\2012\logos.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0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Click to edit </a:t>
            </a:r>
            <a:br>
              <a:rPr lang="en-US" dirty="0"/>
            </a:br>
            <a:r>
              <a:rPr lang="en-US" dirty="0"/>
              <a:t>Master title style</a:t>
            </a:r>
          </a:p>
        </p:txBody>
      </p:sp>
      <p:sp>
        <p:nvSpPr>
          <p:cNvPr id="3" name="Subtitle 2"/>
          <p:cNvSpPr>
            <a:spLocks noGrp="1"/>
          </p:cNvSpPr>
          <p:nvPr>
            <p:ph type="subTitle" idx="1"/>
          </p:nvPr>
        </p:nvSpPr>
        <p:spPr/>
        <p:txBody>
          <a:bodyPr/>
          <a:lstStyle/>
          <a:p>
            <a:r>
              <a:rPr lang="en-US"/>
              <a:t>FPPT.com</a:t>
            </a:r>
            <a:endParaRPr lang="en-US" dirty="0"/>
          </a:p>
        </p:txBody>
      </p:sp>
      <p:pic>
        <p:nvPicPr>
          <p:cNvPr id="5" name="Picture 4" descr="Logo&#10;&#10;Description automatically generated">
            <a:extLst>
              <a:ext uri="{FF2B5EF4-FFF2-40B4-BE49-F238E27FC236}">
                <a16:creationId xmlns:a16="http://schemas.microsoft.com/office/drawing/2014/main" id="{4D325C26-578A-1411-EF35-75F290A8D1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2" y="-1"/>
            <a:ext cx="3990223" cy="3487981"/>
          </a:xfrm>
          <a:prstGeom prst="rect">
            <a:avLst/>
          </a:prstGeom>
        </p:spPr>
      </p:pic>
      <p:pic>
        <p:nvPicPr>
          <p:cNvPr id="7" name="Picture 6" descr="A picture containing diagram&#10;&#10;Description automatically generated">
            <a:extLst>
              <a:ext uri="{FF2B5EF4-FFF2-40B4-BE49-F238E27FC236}">
                <a16:creationId xmlns:a16="http://schemas.microsoft.com/office/drawing/2014/main" id="{915C5D39-2254-6AFE-C3C5-F83F70C145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3885" y="3528536"/>
            <a:ext cx="3808475" cy="1153122"/>
          </a:xfrm>
          <a:prstGeom prst="rect">
            <a:avLst/>
          </a:prstGeom>
        </p:spPr>
      </p:pic>
      <p:sp>
        <p:nvSpPr>
          <p:cNvPr id="8" name="TextBox 7">
            <a:extLst>
              <a:ext uri="{FF2B5EF4-FFF2-40B4-BE49-F238E27FC236}">
                <a16:creationId xmlns:a16="http://schemas.microsoft.com/office/drawing/2014/main" id="{0F92A94B-B557-A040-0B53-C6D192EA9D41}"/>
              </a:ext>
            </a:extLst>
          </p:cNvPr>
          <p:cNvSpPr txBox="1"/>
          <p:nvPr/>
        </p:nvSpPr>
        <p:spPr>
          <a:xfrm>
            <a:off x="143555" y="3528536"/>
            <a:ext cx="3817625" cy="1200329"/>
          </a:xfrm>
          <a:prstGeom prst="rect">
            <a:avLst/>
          </a:prstGeom>
          <a:noFill/>
        </p:spPr>
        <p:txBody>
          <a:bodyPr wrap="square" rtlCol="0">
            <a:spAutoFit/>
          </a:bodyPr>
          <a:lstStyle/>
          <a:p>
            <a:r>
              <a:rPr lang="en-US" sz="2400" b="1" dirty="0">
                <a:latin typeface="Tahoma" panose="020B0604030504040204" pitchFamily="34" charset="0"/>
                <a:ea typeface="Tahoma" panose="020B0604030504040204" pitchFamily="34" charset="0"/>
                <a:cs typeface="Tahoma" panose="020B0604030504040204" pitchFamily="34" charset="0"/>
              </a:rPr>
              <a:t>Preparing for </a:t>
            </a:r>
            <a:r>
              <a:rPr lang="en-US" sz="2400" b="1" dirty="0" err="1">
                <a:latin typeface="Tahoma" panose="020B0604030504040204" pitchFamily="34" charset="0"/>
                <a:ea typeface="Tahoma" panose="020B0604030504040204" pitchFamily="34" charset="0"/>
                <a:cs typeface="Tahoma" panose="020B0604030504040204" pitchFamily="34" charset="0"/>
              </a:rPr>
              <a:t>Behavioural</a:t>
            </a:r>
            <a:r>
              <a:rPr lang="en-US" sz="2400" b="1" dirty="0">
                <a:latin typeface="Tahoma" panose="020B0604030504040204" pitchFamily="34" charset="0"/>
                <a:ea typeface="Tahoma" panose="020B0604030504040204" pitchFamily="34" charset="0"/>
                <a:cs typeface="Tahoma" panose="020B0604030504040204" pitchFamily="34" charset="0"/>
              </a:rPr>
              <a:t> Firefighter Interview/Questions</a:t>
            </a:r>
            <a:endParaRPr lang="en-CA"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ED1D5179-7035-ED25-83DD-5F6DB6BD8FE1}"/>
              </a:ext>
            </a:extLst>
          </p:cNvPr>
          <p:cNvSpPr txBox="1"/>
          <p:nvPr/>
        </p:nvSpPr>
        <p:spPr>
          <a:xfrm>
            <a:off x="2756790" y="128470"/>
            <a:ext cx="2443280" cy="369332"/>
          </a:xfrm>
          <a:prstGeom prst="rect">
            <a:avLst/>
          </a:prstGeom>
          <a:noFill/>
        </p:spPr>
        <p:txBody>
          <a:bodyPr wrap="square" rtlCol="0">
            <a:spAutoFit/>
          </a:bodyPr>
          <a:lstStyle/>
          <a:p>
            <a:r>
              <a:rPr lang="en-US" dirty="0"/>
              <a:t>Recording</a:t>
            </a:r>
            <a:endParaRPr lang="en-CA" dirty="0"/>
          </a:p>
        </p:txBody>
      </p:sp>
    </p:spTree>
    <p:extLst>
      <p:ext uri="{BB962C8B-B14F-4D97-AF65-F5344CB8AC3E}">
        <p14:creationId xmlns:p14="http://schemas.microsoft.com/office/powerpoint/2010/main" val="363920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2">
                    <a:lumMod val="10000"/>
                  </a:schemeClr>
                </a:solidFill>
              </a:rPr>
              <a:t>Preparing For The </a:t>
            </a:r>
            <a:r>
              <a:rPr lang="en-US" dirty="0" err="1">
                <a:solidFill>
                  <a:schemeClr val="bg2">
                    <a:lumMod val="10000"/>
                  </a:schemeClr>
                </a:solidFill>
              </a:rPr>
              <a:t>Behavioural</a:t>
            </a:r>
            <a:r>
              <a:rPr lang="en-US" dirty="0">
                <a:solidFill>
                  <a:schemeClr val="bg2">
                    <a:lumMod val="10000"/>
                  </a:schemeClr>
                </a:solidFill>
              </a:rPr>
              <a:t> Firefighter Interview/Questions</a:t>
            </a:r>
          </a:p>
        </p:txBody>
      </p:sp>
      <p:sp>
        <p:nvSpPr>
          <p:cNvPr id="3" name="Content Placeholder 2"/>
          <p:cNvSpPr>
            <a:spLocks noGrp="1"/>
          </p:cNvSpPr>
          <p:nvPr>
            <p:ph idx="1"/>
          </p:nvPr>
        </p:nvSpPr>
        <p:spPr/>
        <p:txBody>
          <a:bodyPr/>
          <a:lstStyle/>
          <a:p>
            <a:r>
              <a:rPr lang="en-US" dirty="0"/>
              <a:t>What is </a:t>
            </a:r>
            <a:r>
              <a:rPr lang="en-US" dirty="0" err="1"/>
              <a:t>behavioural</a:t>
            </a:r>
            <a:r>
              <a:rPr lang="en-US" dirty="0"/>
              <a:t> interviewing?</a:t>
            </a:r>
          </a:p>
          <a:p>
            <a:r>
              <a:rPr lang="en-US" dirty="0"/>
              <a:t>Why do fire departments use this style?</a:t>
            </a:r>
          </a:p>
          <a:p>
            <a:r>
              <a:rPr lang="en-US" dirty="0"/>
              <a:t>What to expect from your interview panel</a:t>
            </a:r>
          </a:p>
          <a:p>
            <a:r>
              <a:rPr lang="en-US" dirty="0"/>
              <a:t>Key points to consider </a:t>
            </a:r>
          </a:p>
          <a:p>
            <a:r>
              <a:rPr lang="en-US" dirty="0"/>
              <a:t>How to prepare for </a:t>
            </a:r>
            <a:r>
              <a:rPr lang="en-US" dirty="0" err="1"/>
              <a:t>behavioural</a:t>
            </a:r>
            <a:r>
              <a:rPr lang="en-US" dirty="0"/>
              <a:t> questions</a:t>
            </a:r>
          </a:p>
          <a:p>
            <a:r>
              <a:rPr lang="en-US" dirty="0"/>
              <a:t>Top 10 </a:t>
            </a:r>
            <a:r>
              <a:rPr lang="en-US" dirty="0" err="1"/>
              <a:t>behavioural</a:t>
            </a:r>
            <a:r>
              <a:rPr lang="en-US" dirty="0"/>
              <a:t> firefighter competencies/</a:t>
            </a:r>
          </a:p>
          <a:p>
            <a:r>
              <a:rPr lang="en-US" dirty="0"/>
              <a:t>Firefighter competencies/skills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033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What is </a:t>
            </a:r>
            <a:r>
              <a:rPr lang="en-US" dirty="0" err="1"/>
              <a:t>behavioural</a:t>
            </a:r>
            <a:r>
              <a:rPr lang="en-US" dirty="0"/>
              <a:t> interviewing?</a:t>
            </a:r>
          </a:p>
        </p:txBody>
      </p:sp>
      <p:sp>
        <p:nvSpPr>
          <p:cNvPr id="5" name="Content Placeholder 4"/>
          <p:cNvSpPr>
            <a:spLocks noGrp="1"/>
          </p:cNvSpPr>
          <p:nvPr>
            <p:ph idx="1"/>
          </p:nvPr>
        </p:nvSpPr>
        <p:spPr/>
        <p:txBody>
          <a:bodyPr/>
          <a:lstStyle/>
          <a:p>
            <a:r>
              <a:rPr lang="en-US" dirty="0"/>
              <a:t>Tell us a time when…</a:t>
            </a:r>
          </a:p>
          <a:p>
            <a:r>
              <a:rPr lang="en-US" dirty="0"/>
              <a:t>Relate a competency or skill through a story</a:t>
            </a:r>
          </a:p>
          <a:p>
            <a:r>
              <a:rPr lang="en-US" dirty="0"/>
              <a:t>Past performance predicts future performance</a:t>
            </a:r>
          </a:p>
          <a:p>
            <a:r>
              <a:rPr lang="en-US" dirty="0"/>
              <a:t>Story telling</a:t>
            </a:r>
          </a:p>
        </p:txBody>
      </p:sp>
    </p:spTree>
    <p:extLst>
      <p:ext uri="{BB962C8B-B14F-4D97-AF65-F5344CB8AC3E}">
        <p14:creationId xmlns:p14="http://schemas.microsoft.com/office/powerpoint/2010/main" val="110163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3">
                    <a:lumMod val="60000"/>
                    <a:lumOff val="40000"/>
                  </a:schemeClr>
                </a:solidFill>
              </a:rPr>
              <a:t>Why do fire departments use this style</a:t>
            </a:r>
            <a:r>
              <a:rPr lang="en-US" dirty="0"/>
              <a:t>?</a:t>
            </a:r>
          </a:p>
        </p:txBody>
      </p:sp>
      <p:sp>
        <p:nvSpPr>
          <p:cNvPr id="3" name="Content Placeholder 2"/>
          <p:cNvSpPr>
            <a:spLocks noGrp="1"/>
          </p:cNvSpPr>
          <p:nvPr>
            <p:ph idx="1"/>
          </p:nvPr>
        </p:nvSpPr>
        <p:spPr/>
        <p:txBody>
          <a:bodyPr>
            <a:normAutofit lnSpcReduction="10000"/>
          </a:bodyPr>
          <a:lstStyle/>
          <a:p>
            <a:r>
              <a:rPr lang="en-US" dirty="0"/>
              <a:t>Allows them to determine if you have key competencies</a:t>
            </a:r>
          </a:p>
          <a:p>
            <a:r>
              <a:rPr lang="en-US" dirty="0"/>
              <a:t>Departments tend to keep the same </a:t>
            </a:r>
            <a:r>
              <a:rPr lang="en-US" dirty="0" err="1"/>
              <a:t>competincies</a:t>
            </a:r>
            <a:endParaRPr lang="en-US" dirty="0"/>
          </a:p>
          <a:p>
            <a:r>
              <a:rPr lang="en-US" dirty="0"/>
              <a:t>If stress seems to an issue in the fire service and the trend is for more firefighters to be off on sick leave… it allows them to see if you have the PROVEN ability to manage stress and what mechanisms, you have in place. </a:t>
            </a:r>
          </a:p>
          <a:p>
            <a:endParaRPr lang="en-US" dirty="0"/>
          </a:p>
          <a:p>
            <a:endParaRPr lang="en-US" dirty="0"/>
          </a:p>
        </p:txBody>
      </p:sp>
    </p:spTree>
    <p:extLst>
      <p:ext uri="{BB962C8B-B14F-4D97-AF65-F5344CB8AC3E}">
        <p14:creationId xmlns:p14="http://schemas.microsoft.com/office/powerpoint/2010/main" val="2330754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0"/>
            <a:ext cx="6566315" cy="1006524"/>
          </a:xfrm>
        </p:spPr>
        <p:txBody>
          <a:bodyPr>
            <a:normAutofit fontScale="90000"/>
          </a:bodyPr>
          <a:lstStyle/>
          <a:p>
            <a:r>
              <a:rPr lang="en-US" dirty="0">
                <a:solidFill>
                  <a:schemeClr val="tx1">
                    <a:lumMod val="95000"/>
                    <a:lumOff val="5000"/>
                  </a:schemeClr>
                </a:solidFill>
              </a:rPr>
              <a:t>What to expect from your interview panel ?</a:t>
            </a:r>
          </a:p>
        </p:txBody>
      </p:sp>
      <p:sp>
        <p:nvSpPr>
          <p:cNvPr id="5" name="Content Placeholder 4"/>
          <p:cNvSpPr>
            <a:spLocks noGrp="1"/>
          </p:cNvSpPr>
          <p:nvPr>
            <p:ph idx="1"/>
          </p:nvPr>
        </p:nvSpPr>
        <p:spPr/>
        <p:txBody>
          <a:bodyPr>
            <a:normAutofit fontScale="85000" lnSpcReduction="20000"/>
          </a:bodyPr>
          <a:lstStyle/>
          <a:p>
            <a:r>
              <a:rPr lang="en-US" dirty="0"/>
              <a:t>They ask the question you give your answer…</a:t>
            </a:r>
          </a:p>
          <a:p>
            <a:pPr>
              <a:lnSpc>
                <a:spcPct val="90000"/>
              </a:lnSpc>
              <a:buFont typeface="Times" pitchFamily="18" charset="0"/>
              <a:buChar char="•"/>
            </a:pPr>
            <a:endParaRPr lang="en-US" dirty="0"/>
          </a:p>
          <a:p>
            <a:pPr>
              <a:lnSpc>
                <a:spcPct val="90000"/>
              </a:lnSpc>
              <a:buFont typeface="Times" pitchFamily="18" charset="0"/>
              <a:buChar char="•"/>
            </a:pPr>
            <a:r>
              <a:rPr lang="en-US" dirty="0"/>
              <a:t>The panel may ask </a:t>
            </a:r>
            <a:r>
              <a:rPr lang="en-CA" sz="3200" dirty="0">
                <a:solidFill>
                  <a:schemeClr val="tx1"/>
                </a:solidFill>
              </a:rPr>
              <a:t>o</a:t>
            </a:r>
            <a:r>
              <a:rPr lang="en-CA" altLang="en-US" sz="3200" b="0" dirty="0">
                <a:solidFill>
                  <a:schemeClr val="tx1"/>
                </a:solidFill>
              </a:rPr>
              <a:t>pen-ended follow-up questions: </a:t>
            </a:r>
          </a:p>
          <a:p>
            <a:pPr marL="457200" lvl="1" indent="0">
              <a:lnSpc>
                <a:spcPct val="90000"/>
              </a:lnSpc>
              <a:buNone/>
            </a:pPr>
            <a:r>
              <a:rPr lang="en-CA" altLang="en-US" sz="3200" dirty="0"/>
              <a:t>“</a:t>
            </a:r>
            <a:r>
              <a:rPr lang="en-CA" altLang="en-US" i="1" dirty="0"/>
              <a:t>How did you feel?</a:t>
            </a:r>
            <a:r>
              <a:rPr lang="en-CA" altLang="en-US" dirty="0"/>
              <a:t>” </a:t>
            </a:r>
          </a:p>
          <a:p>
            <a:pPr lvl="1">
              <a:lnSpc>
                <a:spcPct val="90000"/>
              </a:lnSpc>
            </a:pPr>
            <a:r>
              <a:rPr lang="en-CA" altLang="en-US" dirty="0"/>
              <a:t>“</a:t>
            </a:r>
            <a:r>
              <a:rPr lang="en-CA" altLang="en-US" i="1" dirty="0"/>
              <a:t>What were you thinking?</a:t>
            </a:r>
            <a:r>
              <a:rPr lang="en-CA" altLang="en-US" dirty="0"/>
              <a:t>” </a:t>
            </a:r>
          </a:p>
          <a:p>
            <a:pPr lvl="1">
              <a:lnSpc>
                <a:spcPct val="90000"/>
              </a:lnSpc>
            </a:pPr>
            <a:r>
              <a:rPr lang="en-CA" altLang="en-US" dirty="0"/>
              <a:t>“</a:t>
            </a:r>
            <a:r>
              <a:rPr lang="en-CA" altLang="en-US" i="1" dirty="0"/>
              <a:t>What did you do?” </a:t>
            </a:r>
          </a:p>
          <a:p>
            <a:pPr lvl="1">
              <a:lnSpc>
                <a:spcPct val="90000"/>
              </a:lnSpc>
            </a:pPr>
            <a:r>
              <a:rPr lang="en-CA" altLang="en-US" i="1" dirty="0"/>
              <a:t>“What did you say?”  </a:t>
            </a:r>
          </a:p>
          <a:p>
            <a:pPr lvl="1">
              <a:lnSpc>
                <a:spcPct val="90000"/>
              </a:lnSpc>
            </a:pPr>
            <a:r>
              <a:rPr lang="en-CA" altLang="en-US" i="1" dirty="0"/>
              <a:t>“What was your role?” </a:t>
            </a:r>
          </a:p>
          <a:p>
            <a:pPr lvl="1">
              <a:lnSpc>
                <a:spcPct val="90000"/>
              </a:lnSpc>
            </a:pPr>
            <a:r>
              <a:rPr lang="en-CA" altLang="en-US" i="1" dirty="0"/>
              <a:t>“What was the benefit?”</a:t>
            </a:r>
          </a:p>
          <a:p>
            <a:endParaRPr lang="en-US" dirty="0"/>
          </a:p>
        </p:txBody>
      </p:sp>
    </p:spTree>
    <p:extLst>
      <p:ext uri="{BB962C8B-B14F-4D97-AF65-F5344CB8AC3E}">
        <p14:creationId xmlns:p14="http://schemas.microsoft.com/office/powerpoint/2010/main" val="82427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Key points to consider </a:t>
            </a:r>
          </a:p>
        </p:txBody>
      </p:sp>
      <p:sp>
        <p:nvSpPr>
          <p:cNvPr id="3" name="Content Placeholder 2"/>
          <p:cNvSpPr>
            <a:spLocks noGrp="1"/>
          </p:cNvSpPr>
          <p:nvPr>
            <p:ph idx="1"/>
          </p:nvPr>
        </p:nvSpPr>
        <p:spPr/>
        <p:txBody>
          <a:bodyPr>
            <a:normAutofit fontScale="70000" lnSpcReduction="20000"/>
          </a:bodyPr>
          <a:lstStyle/>
          <a:p>
            <a:r>
              <a:rPr lang="en-US" dirty="0"/>
              <a:t>Kill 2 birds with one stone – Sell yourself</a:t>
            </a:r>
          </a:p>
          <a:p>
            <a:r>
              <a:rPr lang="en-US" dirty="0"/>
              <a:t>Use I not WE</a:t>
            </a:r>
          </a:p>
          <a:p>
            <a:r>
              <a:rPr lang="en-US" dirty="0"/>
              <a:t>Be specific</a:t>
            </a:r>
          </a:p>
          <a:p>
            <a:r>
              <a:rPr lang="en-US" dirty="0"/>
              <a:t>Know what the competency (stressful situation)/character trait/skill is</a:t>
            </a:r>
          </a:p>
          <a:p>
            <a:r>
              <a:rPr lang="en-US" dirty="0"/>
              <a:t>STAR / SAR</a:t>
            </a:r>
          </a:p>
          <a:p>
            <a:r>
              <a:rPr lang="en-US" dirty="0"/>
              <a:t>Experience Interview </a:t>
            </a:r>
          </a:p>
          <a:p>
            <a:r>
              <a:rPr lang="en-US" dirty="0"/>
              <a:t>Can’t  think of a relatable story? Can I talk about what I would do?</a:t>
            </a:r>
          </a:p>
          <a:p>
            <a:r>
              <a:rPr lang="en-US" dirty="0"/>
              <a:t>How far should I go back…Highschool? (competencies not fully developed)</a:t>
            </a:r>
          </a:p>
          <a:p>
            <a:r>
              <a:rPr lang="en-US" dirty="0"/>
              <a:t>Situation – good story telling… panel feels like they are there</a:t>
            </a:r>
          </a:p>
          <a:p>
            <a:r>
              <a:rPr lang="en-US" dirty="0"/>
              <a:t>Engaging stories </a:t>
            </a:r>
          </a:p>
          <a:p>
            <a:r>
              <a:rPr lang="en-US" dirty="0"/>
              <a:t>Opposite competency ??</a:t>
            </a:r>
          </a:p>
          <a:p>
            <a:endParaRPr lang="en-US" dirty="0"/>
          </a:p>
          <a:p>
            <a:endParaRPr lang="en-US" dirty="0"/>
          </a:p>
          <a:p>
            <a:endParaRPr lang="en-US" dirty="0"/>
          </a:p>
        </p:txBody>
      </p:sp>
    </p:spTree>
    <p:extLst>
      <p:ext uri="{BB962C8B-B14F-4D97-AF65-F5344CB8AC3E}">
        <p14:creationId xmlns:p14="http://schemas.microsoft.com/office/powerpoint/2010/main" val="3269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6260" y="128470"/>
            <a:ext cx="8551479" cy="1006524"/>
          </a:xfrm>
        </p:spPr>
        <p:txBody>
          <a:bodyPr>
            <a:normAutofit/>
          </a:bodyPr>
          <a:lstStyle/>
          <a:p>
            <a:pPr algn="ctr"/>
            <a:r>
              <a:rPr lang="en-US" dirty="0">
                <a:solidFill>
                  <a:schemeClr val="tx1">
                    <a:lumMod val="95000"/>
                    <a:lumOff val="5000"/>
                  </a:schemeClr>
                </a:solidFill>
              </a:rPr>
              <a:t>How to prepare for </a:t>
            </a:r>
            <a:r>
              <a:rPr lang="en-US" dirty="0" err="1">
                <a:solidFill>
                  <a:schemeClr val="tx1">
                    <a:lumMod val="95000"/>
                    <a:lumOff val="5000"/>
                  </a:schemeClr>
                </a:solidFill>
              </a:rPr>
              <a:t>behavioural</a:t>
            </a:r>
            <a:r>
              <a:rPr lang="en-US" dirty="0">
                <a:solidFill>
                  <a:schemeClr val="tx1">
                    <a:lumMod val="95000"/>
                    <a:lumOff val="5000"/>
                  </a:schemeClr>
                </a:solidFill>
              </a:rPr>
              <a:t> questions</a:t>
            </a:r>
          </a:p>
        </p:txBody>
      </p:sp>
      <p:sp>
        <p:nvSpPr>
          <p:cNvPr id="5" name="Content Placeholder 4"/>
          <p:cNvSpPr>
            <a:spLocks noGrp="1"/>
          </p:cNvSpPr>
          <p:nvPr>
            <p:ph idx="1"/>
          </p:nvPr>
        </p:nvSpPr>
        <p:spPr/>
        <p:txBody>
          <a:bodyPr>
            <a:normAutofit fontScale="85000" lnSpcReduction="10000"/>
          </a:bodyPr>
          <a:lstStyle/>
          <a:p>
            <a:r>
              <a:rPr lang="en-US" dirty="0"/>
              <a:t>Come up with 2-3 stories for each competency</a:t>
            </a:r>
          </a:p>
          <a:p>
            <a:r>
              <a:rPr lang="en-US" dirty="0"/>
              <a:t>Stories are supposed to be long and detailed</a:t>
            </a:r>
          </a:p>
          <a:p>
            <a:r>
              <a:rPr lang="en-US" dirty="0"/>
              <a:t>Think about 20 + stories that are significant/engaging </a:t>
            </a:r>
          </a:p>
          <a:p>
            <a:pPr lvl="1"/>
            <a:r>
              <a:rPr lang="en-US" dirty="0"/>
              <a:t>Then pair them with the appropriate stories</a:t>
            </a:r>
          </a:p>
          <a:p>
            <a:pPr lvl="1"/>
            <a:r>
              <a:rPr lang="en-US" dirty="0"/>
              <a:t>If a story has more then one competency, re-write the same story to focus on the different competency</a:t>
            </a:r>
          </a:p>
          <a:p>
            <a:pPr>
              <a:lnSpc>
                <a:spcPct val="90000"/>
              </a:lnSpc>
              <a:buFont typeface="Times" pitchFamily="18" charset="0"/>
              <a:buChar char="•"/>
            </a:pPr>
            <a:endParaRPr lang="en-US" dirty="0"/>
          </a:p>
          <a:p>
            <a:endParaRPr lang="en-US" dirty="0"/>
          </a:p>
        </p:txBody>
      </p:sp>
    </p:spTree>
    <p:extLst>
      <p:ext uri="{BB962C8B-B14F-4D97-AF65-F5344CB8AC3E}">
        <p14:creationId xmlns:p14="http://schemas.microsoft.com/office/powerpoint/2010/main" val="242312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F2455-2051-DC9E-3013-B00BCCEF41E9}"/>
              </a:ext>
            </a:extLst>
          </p:cNvPr>
          <p:cNvSpPr>
            <a:spLocks noGrp="1"/>
          </p:cNvSpPr>
          <p:nvPr>
            <p:ph type="title"/>
          </p:nvPr>
        </p:nvSpPr>
        <p:spPr>
          <a:xfrm>
            <a:off x="296260" y="433880"/>
            <a:ext cx="8246070" cy="572644"/>
          </a:xfrm>
        </p:spPr>
        <p:txBody>
          <a:bodyPr>
            <a:normAutofit fontScale="90000"/>
          </a:bodyPr>
          <a:lstStyle/>
          <a:p>
            <a:pPr algn="ctr"/>
            <a:r>
              <a:rPr lang="en-US" dirty="0">
                <a:solidFill>
                  <a:schemeClr val="tx1">
                    <a:lumMod val="95000"/>
                    <a:lumOff val="5000"/>
                  </a:schemeClr>
                </a:solidFill>
              </a:rPr>
              <a:t>How to prepare for </a:t>
            </a:r>
            <a:r>
              <a:rPr lang="en-US" dirty="0" err="1">
                <a:solidFill>
                  <a:schemeClr val="tx1">
                    <a:lumMod val="95000"/>
                    <a:lumOff val="5000"/>
                  </a:schemeClr>
                </a:solidFill>
              </a:rPr>
              <a:t>behavioural</a:t>
            </a:r>
            <a:r>
              <a:rPr lang="en-US" dirty="0">
                <a:solidFill>
                  <a:schemeClr val="tx1">
                    <a:lumMod val="95000"/>
                    <a:lumOff val="5000"/>
                  </a:schemeClr>
                </a:solidFill>
              </a:rPr>
              <a:t> questions</a:t>
            </a:r>
            <a:endParaRPr lang="en-CA" dirty="0"/>
          </a:p>
        </p:txBody>
      </p:sp>
      <p:pic>
        <p:nvPicPr>
          <p:cNvPr id="1026" name="Picture 2" descr="webinar">
            <a:hlinkClick r:id="rId2"/>
            <a:extLst>
              <a:ext uri="{FF2B5EF4-FFF2-40B4-BE49-F238E27FC236}">
                <a16:creationId xmlns:a16="http://schemas.microsoft.com/office/drawing/2014/main" id="{CF5D9095-72F1-F5AC-8206-6B2BBA126F8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59785" y="1502815"/>
            <a:ext cx="5191970" cy="2423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517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6546</TotalTime>
  <Words>749</Words>
  <Application>Microsoft Office PowerPoint</Application>
  <PresentationFormat>On-screen Show (16:9)</PresentationFormat>
  <Paragraphs>96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Times</vt:lpstr>
      <vt:lpstr>Office Theme</vt:lpstr>
      <vt:lpstr>A little about me and my experience/ qualifications  Teach in the Pre-Service Firefighter Program – career prep- 20 years Conducting Mock Interviews/Critques for over 20 years – First in Canada FirefighterInterviews.com Co-authored The Study Guide for the Firefighter Interview Wrote monthly articles for FireHall.com Attended  the firefighter career expo and hosted and ran the mock interview sessions – many years  </vt:lpstr>
      <vt:lpstr>Click to edit  Master title style</vt:lpstr>
      <vt:lpstr>Preparing For The Behavioural Firefighter Interview/Questions</vt:lpstr>
      <vt:lpstr>What is behavioural interviewing?</vt:lpstr>
      <vt:lpstr>Why do fire departments use this style?</vt:lpstr>
      <vt:lpstr>What to expect from your interview panel ?</vt:lpstr>
      <vt:lpstr>Key points to consider </vt:lpstr>
      <vt:lpstr>How to prepare for behavioural questions</vt:lpstr>
      <vt:lpstr>How to prepare for behavioural questions</vt:lpstr>
      <vt:lpstr>How to prepare for behavioural questions</vt:lpstr>
      <vt:lpstr>Top 10 Behavioural Competencies</vt:lpstr>
      <vt:lpstr>Firefighter competencies/skills</vt:lpstr>
      <vt:lpstr>Example/ Questions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shawn cooligan</cp:lastModifiedBy>
  <cp:revision>117</cp:revision>
  <dcterms:created xsi:type="dcterms:W3CDTF">2013-08-21T19:17:07Z</dcterms:created>
  <dcterms:modified xsi:type="dcterms:W3CDTF">2023-02-16T23:54:51Z</dcterms:modified>
</cp:coreProperties>
</file>